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84" r:id="rId4"/>
    <p:sldId id="279" r:id="rId5"/>
    <p:sldId id="285" r:id="rId6"/>
    <p:sldId id="282" r:id="rId7"/>
    <p:sldId id="278" r:id="rId8"/>
    <p:sldId id="280" r:id="rId9"/>
    <p:sldId id="290" r:id="rId10"/>
    <p:sldId id="283" r:id="rId11"/>
    <p:sldId id="294" r:id="rId12"/>
    <p:sldId id="291" r:id="rId13"/>
    <p:sldId id="292" r:id="rId14"/>
    <p:sldId id="293" r:id="rId15"/>
    <p:sldId id="289" r:id="rId16"/>
    <p:sldId id="286" r:id="rId17"/>
    <p:sldId id="28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D1EE"/>
    <a:srgbClr val="A8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2" d="100"/>
          <a:sy n="112" d="100"/>
        </p:scale>
        <p:origin x="61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F95A244-0820-4ACB-8698-236F549398C7}" type="datetimeFigureOut">
              <a:rPr lang="en-IN" smtClean="0"/>
              <a:t>24/10/19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00797FA-569D-459A-BB9C-649E25B28BB3}"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066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2153258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00797FA-569D-459A-BB9C-649E25B28BB3}" type="slidenum">
              <a:rPr lang="en-IN" smtClean="0"/>
              <a:t>‹#›</a:t>
            </a:fld>
            <a:endParaRPr lang="en-IN"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8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2349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 y="0"/>
            <a:ext cx="12192000" cy="6858000"/>
          </a:xfrm>
          <a:prstGeom prst="rect">
            <a:avLst/>
          </a:prstGeom>
        </p:spPr>
      </p:pic>
    </p:spTree>
    <p:extLst>
      <p:ext uri="{BB962C8B-B14F-4D97-AF65-F5344CB8AC3E}">
        <p14:creationId xmlns:p14="http://schemas.microsoft.com/office/powerpoint/2010/main" val="231234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129704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00797FA-569D-459A-BB9C-649E25B28BB3}"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210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1525640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6761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80857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233776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00797FA-569D-459A-BB9C-649E25B28BB3}" type="slidenum">
              <a:rPr lang="en-IN" smtClean="0"/>
              <a:t>‹#›</a:t>
            </a:fld>
            <a:endParaRPr lang="en-IN" dirty="0"/>
          </a:p>
        </p:txBody>
      </p:sp>
    </p:spTree>
    <p:extLst>
      <p:ext uri="{BB962C8B-B14F-4D97-AF65-F5344CB8AC3E}">
        <p14:creationId xmlns:p14="http://schemas.microsoft.com/office/powerpoint/2010/main" val="559487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95A244-0820-4ACB-8698-236F549398C7}" type="datetimeFigureOut">
              <a:rPr lang="en-IN" smtClean="0"/>
              <a:t>24/10/19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600797FA-569D-459A-BB9C-649E25B28BB3}" type="slidenum">
              <a:rPr lang="en-IN" smtClean="0"/>
              <a:t>‹#›</a:t>
            </a:fld>
            <a:endParaRPr lang="en-IN"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11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F95A244-0820-4ACB-8698-236F549398C7}" type="datetimeFigureOut">
              <a:rPr lang="en-IN" smtClean="0"/>
              <a:t>24/10/19</a:t>
            </a:fld>
            <a:endParaRPr lang="en-IN"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00797FA-569D-459A-BB9C-649E25B28BB3}" type="slidenum">
              <a:rPr lang="en-IN" smtClean="0"/>
              <a:t>‹#›</a:t>
            </a:fld>
            <a:endParaRPr lang="en-IN"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476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dirty="0"/>
              <a:t>NEER – SMART WATER METER</a:t>
            </a:r>
            <a:endParaRPr lang="en-IN" sz="4500" dirty="0"/>
          </a:p>
        </p:txBody>
      </p:sp>
      <p:sp>
        <p:nvSpPr>
          <p:cNvPr id="3" name="Subtitle 2"/>
          <p:cNvSpPr>
            <a:spLocks noGrp="1"/>
          </p:cNvSpPr>
          <p:nvPr>
            <p:ph type="subTitle" idx="1"/>
          </p:nvPr>
        </p:nvSpPr>
        <p:spPr/>
        <p:txBody>
          <a:bodyPr>
            <a:normAutofit/>
          </a:bodyPr>
          <a:lstStyle/>
          <a:p>
            <a:r>
              <a:rPr lang="en-IN" sz="2800" dirty="0"/>
              <a:t>Cisco thingQbator</a:t>
            </a:r>
          </a:p>
          <a:p>
            <a:r>
              <a:rPr lang="en-IN" sz="2800" dirty="0"/>
              <a:t>Demo Day</a:t>
            </a:r>
          </a:p>
        </p:txBody>
      </p:sp>
    </p:spTree>
    <p:extLst>
      <p:ext uri="{BB962C8B-B14F-4D97-AF65-F5344CB8AC3E}">
        <p14:creationId xmlns:p14="http://schemas.microsoft.com/office/powerpoint/2010/main" val="2463589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67607" y="769148"/>
            <a:ext cx="6895345" cy="583565"/>
          </a:xfrm>
          <a:prstGeom prst="rect">
            <a:avLst/>
          </a:prstGeom>
          <a:noFill/>
        </p:spPr>
        <p:txBody>
          <a:bodyPr wrap="square" rtlCol="0">
            <a:spAutoFit/>
          </a:bodyPr>
          <a:lstStyle/>
          <a:p>
            <a:pPr algn="ctr"/>
            <a:r>
              <a:rPr lang="en-IN" sz="3200" b="1" dirty="0"/>
              <a:t>Wi-Fi Availability and Power</a:t>
            </a:r>
            <a:endParaRPr lang="sr-Latn-RS" sz="3200" b="1" dirty="0"/>
          </a:p>
        </p:txBody>
      </p:sp>
      <p:pic>
        <p:nvPicPr>
          <p:cNvPr id="614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2720" t="16245" r="12394" b="16149"/>
          <a:stretch/>
        </p:blipFill>
        <p:spPr bwMode="auto">
          <a:xfrm>
            <a:off x="643942" y="2292437"/>
            <a:ext cx="4878053" cy="27947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ydro generat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090" y="2087672"/>
            <a:ext cx="3548889" cy="379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631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567607" y="769148"/>
            <a:ext cx="6895345" cy="583565"/>
          </a:xfrm>
          <a:prstGeom prst="rect">
            <a:avLst/>
          </a:prstGeom>
          <a:noFill/>
        </p:spPr>
        <p:txBody>
          <a:bodyPr wrap="square" rtlCol="0">
            <a:spAutoFit/>
          </a:bodyPr>
          <a:lstStyle/>
          <a:p>
            <a:pPr algn="ctr"/>
            <a:r>
              <a:rPr lang="en-IN" sz="3200" b="1" dirty="0"/>
              <a:t>Hardware Design</a:t>
            </a:r>
            <a:endParaRPr lang="sr-Latn-RS" sz="3200" b="1"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36" t="17859" r="3106" b="5918"/>
          <a:stretch/>
        </p:blipFill>
        <p:spPr bwMode="auto">
          <a:xfrm>
            <a:off x="2080974" y="2063262"/>
            <a:ext cx="7649180" cy="383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58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7140" y="1951975"/>
            <a:ext cx="10341735" cy="1446550"/>
          </a:xfrm>
          <a:prstGeom prst="rect">
            <a:avLst/>
          </a:prstGeom>
          <a:noFill/>
        </p:spPr>
        <p:txBody>
          <a:bodyPr wrap="square" rtlCol="0">
            <a:spAutoFit/>
          </a:bodyPr>
          <a:lstStyle/>
          <a:p>
            <a:pPr marL="342900" indent="-342900">
              <a:buFont typeface="Arial" pitchFamily="34" charset="0"/>
              <a:buChar char="•"/>
            </a:pPr>
            <a:r>
              <a:rPr lang="en-IN" sz="2200" dirty="0" err="1">
                <a:solidFill>
                  <a:schemeClr val="bg1"/>
                </a:solidFill>
              </a:rPr>
              <a:t>Arduino</a:t>
            </a:r>
            <a:r>
              <a:rPr lang="en-IN" sz="2200" dirty="0">
                <a:solidFill>
                  <a:schemeClr val="bg1"/>
                </a:solidFill>
              </a:rPr>
              <a:t> IDE</a:t>
            </a:r>
          </a:p>
          <a:p>
            <a:pPr marL="342900" indent="-342900">
              <a:buFont typeface="Arial" pitchFamily="34" charset="0"/>
              <a:buChar char="•"/>
            </a:pPr>
            <a:r>
              <a:rPr lang="en-IN" sz="2200" dirty="0">
                <a:solidFill>
                  <a:schemeClr val="bg1"/>
                </a:solidFill>
              </a:rPr>
              <a:t>Google Firebase</a:t>
            </a:r>
          </a:p>
          <a:p>
            <a:pPr marL="342900" indent="-342900">
              <a:buFont typeface="Arial" pitchFamily="34" charset="0"/>
              <a:buChar char="•"/>
            </a:pPr>
            <a:r>
              <a:rPr lang="en-IN" sz="2200" dirty="0">
                <a:solidFill>
                  <a:schemeClr val="bg1"/>
                </a:solidFill>
              </a:rPr>
              <a:t>Python Visualization</a:t>
            </a:r>
          </a:p>
          <a:p>
            <a:pPr marL="342900" indent="-342900">
              <a:buFont typeface="Arial" pitchFamily="34" charset="0"/>
              <a:buChar char="•"/>
            </a:pPr>
            <a:r>
              <a:rPr lang="en-IN" sz="2200" dirty="0">
                <a:solidFill>
                  <a:schemeClr val="bg1"/>
                </a:solidFill>
              </a:rPr>
              <a:t>Android Studio</a:t>
            </a:r>
          </a:p>
        </p:txBody>
      </p:sp>
      <p:sp>
        <p:nvSpPr>
          <p:cNvPr id="3" name="TextBox 2"/>
          <p:cNvSpPr txBox="1"/>
          <p:nvPr/>
        </p:nvSpPr>
        <p:spPr>
          <a:xfrm>
            <a:off x="2567605" y="670788"/>
            <a:ext cx="6895345" cy="583565"/>
          </a:xfrm>
          <a:prstGeom prst="rect">
            <a:avLst/>
          </a:prstGeom>
          <a:noFill/>
        </p:spPr>
        <p:txBody>
          <a:bodyPr wrap="square" rtlCol="0">
            <a:spAutoFit/>
          </a:bodyPr>
          <a:lstStyle/>
          <a:p>
            <a:pPr algn="ctr"/>
            <a:r>
              <a:rPr lang="en-IN" sz="3200" b="1" dirty="0"/>
              <a:t>Software Requirements</a:t>
            </a:r>
            <a:endParaRPr lang="sr-Latn-RS" sz="3200" b="1" dirty="0"/>
          </a:p>
        </p:txBody>
      </p:sp>
    </p:spTree>
    <p:extLst>
      <p:ext uri="{BB962C8B-B14F-4D97-AF65-F5344CB8AC3E}">
        <p14:creationId xmlns:p14="http://schemas.microsoft.com/office/powerpoint/2010/main" val="190757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7605" y="670788"/>
            <a:ext cx="6895345" cy="583565"/>
          </a:xfrm>
          <a:prstGeom prst="rect">
            <a:avLst/>
          </a:prstGeom>
          <a:noFill/>
        </p:spPr>
        <p:txBody>
          <a:bodyPr wrap="square" rtlCol="0">
            <a:spAutoFit/>
          </a:bodyPr>
          <a:lstStyle/>
          <a:p>
            <a:pPr algn="ctr"/>
            <a:r>
              <a:rPr lang="en-IN" sz="3200" b="1" dirty="0"/>
              <a:t>Reference Model</a:t>
            </a:r>
            <a:endParaRPr lang="sr-Latn-RS" sz="3200" b="1" dirty="0"/>
          </a:p>
        </p:txBody>
      </p:sp>
      <p:graphicFrame>
        <p:nvGraphicFramePr>
          <p:cNvPr id="4" name="Google Shape;138;g5e4b99d904_1_1"/>
          <p:cNvGraphicFramePr/>
          <p:nvPr>
            <p:extLst>
              <p:ext uri="{D42A27DB-BD31-4B8C-83A1-F6EECF244321}">
                <p14:modId xmlns:p14="http://schemas.microsoft.com/office/powerpoint/2010/main" val="2582289780"/>
              </p:ext>
            </p:extLst>
          </p:nvPr>
        </p:nvGraphicFramePr>
        <p:xfrm>
          <a:off x="2240675" y="1972283"/>
          <a:ext cx="7222275" cy="3599575"/>
        </p:xfrm>
        <a:graphic>
          <a:graphicData uri="http://schemas.openxmlformats.org/drawingml/2006/table">
            <a:tbl>
              <a:tblPr>
                <a:noFill/>
              </a:tblPr>
              <a:tblGrid>
                <a:gridCol w="3602775">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405075">
                <a:tc>
                  <a:txBody>
                    <a:bodyPr/>
                    <a:lstStyle/>
                    <a:p>
                      <a:pPr marL="0" lvl="0" indent="0" algn="l" rtl="0">
                        <a:spcBef>
                          <a:spcPts val="0"/>
                        </a:spcBef>
                        <a:spcAft>
                          <a:spcPts val="0"/>
                        </a:spcAft>
                        <a:buClr>
                          <a:schemeClr val="dk1"/>
                        </a:buClr>
                        <a:buSzPts val="1100"/>
                        <a:buFont typeface="Arial"/>
                        <a:buNone/>
                      </a:pPr>
                      <a:r>
                        <a:rPr lang="en-US" sz="2000" dirty="0"/>
                        <a:t>Physical Devices</a:t>
                      </a:r>
                      <a:endParaRPr sz="2000" dirty="0"/>
                    </a:p>
                    <a:p>
                      <a:pPr marL="0" lvl="0" indent="0" algn="l" rtl="0">
                        <a:spcBef>
                          <a:spcPts val="0"/>
                        </a:spcBef>
                        <a:spcAft>
                          <a:spcPts val="0"/>
                        </a:spcAft>
                        <a:buClr>
                          <a:schemeClr val="dk1"/>
                        </a:buClr>
                        <a:buSzPts val="1100"/>
                        <a:buFont typeface="Arial"/>
                        <a:buNone/>
                      </a:pPr>
                      <a:endParaRPr sz="2000" dirty="0"/>
                    </a:p>
                    <a:p>
                      <a:pPr marL="0" lvl="0" indent="0" algn="l" rtl="0">
                        <a:spcBef>
                          <a:spcPts val="0"/>
                        </a:spcBef>
                        <a:spcAft>
                          <a:spcPts val="0"/>
                        </a:spcAft>
                        <a:buNone/>
                      </a:pPr>
                      <a:endParaRPr sz="2000" dirty="0"/>
                    </a:p>
                  </a:txBody>
                  <a:tcPr marL="91425" marR="91425" marT="91425" marB="91425"/>
                </a:tc>
                <a:tc>
                  <a:txBody>
                    <a:bodyPr/>
                    <a:lstStyle/>
                    <a:p>
                      <a:pPr marL="0" lvl="0" indent="0" algn="l" rtl="0">
                        <a:spcBef>
                          <a:spcPts val="480"/>
                        </a:spcBef>
                        <a:spcAft>
                          <a:spcPts val="0"/>
                        </a:spcAft>
                        <a:buNone/>
                      </a:pPr>
                      <a:r>
                        <a:rPr lang="en-US" sz="2000" dirty="0">
                          <a:solidFill>
                            <a:schemeClr val="dk1"/>
                          </a:solidFill>
                        </a:rPr>
                        <a:t>Mechanical</a:t>
                      </a:r>
                      <a:r>
                        <a:rPr lang="en-US" sz="2000" baseline="0" dirty="0">
                          <a:solidFill>
                            <a:schemeClr val="dk1"/>
                          </a:solidFill>
                        </a:rPr>
                        <a:t> Flow</a:t>
                      </a:r>
                      <a:r>
                        <a:rPr lang="en-US" sz="2000" dirty="0">
                          <a:solidFill>
                            <a:schemeClr val="dk1"/>
                          </a:solidFill>
                        </a:rPr>
                        <a:t> Sensor, Ultrasonic sensor, </a:t>
                      </a:r>
                      <a:r>
                        <a:rPr lang="en-US" sz="2000" dirty="0" err="1">
                          <a:solidFill>
                            <a:schemeClr val="dk1"/>
                          </a:solidFill>
                        </a:rPr>
                        <a:t>Arduino</a:t>
                      </a:r>
                      <a:r>
                        <a:rPr lang="en-US" sz="2000" baseline="0" dirty="0">
                          <a:solidFill>
                            <a:schemeClr val="dk1"/>
                          </a:solidFill>
                        </a:rPr>
                        <a:t> GSM Shield</a:t>
                      </a:r>
                      <a:r>
                        <a:rPr lang="en-US" sz="2000" dirty="0">
                          <a:solidFill>
                            <a:schemeClr val="dk1"/>
                          </a:solidFill>
                        </a:rPr>
                        <a:t> .</a:t>
                      </a:r>
                      <a:endParaRPr sz="2000" dirty="0"/>
                    </a:p>
                  </a:txBody>
                  <a:tcPr marL="91425" marR="91425" marT="91425" marB="91425"/>
                </a:tc>
                <a:extLst>
                  <a:ext uri="{0D108BD9-81ED-4DB2-BD59-A6C34878D82A}">
                    <a16:rowId xmlns:a16="http://schemas.microsoft.com/office/drawing/2014/main" val="10000"/>
                  </a:ext>
                </a:extLst>
              </a:tr>
              <a:tr h="866075">
                <a:tc>
                  <a:txBody>
                    <a:bodyPr/>
                    <a:lstStyle/>
                    <a:p>
                      <a:pPr marL="0" lvl="0" indent="0" algn="l" rtl="0">
                        <a:spcBef>
                          <a:spcPts val="0"/>
                        </a:spcBef>
                        <a:spcAft>
                          <a:spcPts val="0"/>
                        </a:spcAft>
                        <a:buNone/>
                      </a:pPr>
                      <a:r>
                        <a:rPr lang="en-US" sz="2000"/>
                        <a:t>Connectivity</a:t>
                      </a:r>
                      <a:endParaRPr sz="2000"/>
                    </a:p>
                  </a:txBody>
                  <a:tcPr marL="91425" marR="91425" marT="91425" marB="91425"/>
                </a:tc>
                <a:tc>
                  <a:txBody>
                    <a:bodyPr/>
                    <a:lstStyle/>
                    <a:p>
                      <a:pPr marL="0" lvl="0" indent="0" algn="l" rtl="0">
                        <a:spcBef>
                          <a:spcPts val="0"/>
                        </a:spcBef>
                        <a:spcAft>
                          <a:spcPts val="0"/>
                        </a:spcAft>
                        <a:buNone/>
                      </a:pPr>
                      <a:r>
                        <a:rPr lang="en-US" sz="2000" dirty="0"/>
                        <a:t>Sensors connected to Node MCU which is connected to cloud via </a:t>
                      </a:r>
                      <a:r>
                        <a:rPr lang="en-US" sz="2000" dirty="0" err="1"/>
                        <a:t>WiFi</a:t>
                      </a:r>
                      <a:r>
                        <a:rPr lang="en-US" sz="2000" dirty="0"/>
                        <a:t> Module </a:t>
                      </a:r>
                      <a:endParaRPr sz="2000" dirty="0"/>
                    </a:p>
                  </a:txBody>
                  <a:tcPr marL="91425" marR="91425" marT="91425" marB="91425"/>
                </a:tc>
                <a:extLst>
                  <a:ext uri="{0D108BD9-81ED-4DB2-BD59-A6C34878D82A}">
                    <a16:rowId xmlns:a16="http://schemas.microsoft.com/office/drawing/2014/main" val="10001"/>
                  </a:ext>
                </a:extLst>
              </a:tr>
              <a:tr h="866075">
                <a:tc>
                  <a:txBody>
                    <a:bodyPr/>
                    <a:lstStyle/>
                    <a:p>
                      <a:pPr marL="0" lvl="0" indent="0" algn="l" rtl="0">
                        <a:spcBef>
                          <a:spcPts val="0"/>
                        </a:spcBef>
                        <a:spcAft>
                          <a:spcPts val="0"/>
                        </a:spcAft>
                        <a:buNone/>
                      </a:pPr>
                      <a:r>
                        <a:rPr lang="en-US" sz="2000"/>
                        <a:t>Edge Computing</a:t>
                      </a:r>
                      <a:endParaRPr sz="2000"/>
                    </a:p>
                  </a:txBody>
                  <a:tcPr marL="91425" marR="91425" marT="91425" marB="91425"/>
                </a:tc>
                <a:tc>
                  <a:txBody>
                    <a:bodyPr/>
                    <a:lstStyle/>
                    <a:p>
                      <a:pPr marL="0" lvl="0" indent="0" algn="l" rtl="0">
                        <a:spcBef>
                          <a:spcPts val="0"/>
                        </a:spcBef>
                        <a:spcAft>
                          <a:spcPts val="0"/>
                        </a:spcAft>
                        <a:buNone/>
                      </a:pPr>
                      <a:r>
                        <a:rPr lang="en-US" sz="2000" dirty="0"/>
                        <a:t>Node MCU uses the received data and Analysis is done in cloud.</a:t>
                      </a:r>
                      <a:endParaRPr sz="20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2600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7605" y="670788"/>
            <a:ext cx="6895345" cy="583565"/>
          </a:xfrm>
          <a:prstGeom prst="rect">
            <a:avLst/>
          </a:prstGeom>
          <a:noFill/>
        </p:spPr>
        <p:txBody>
          <a:bodyPr wrap="square" rtlCol="0">
            <a:spAutoFit/>
          </a:bodyPr>
          <a:lstStyle/>
          <a:p>
            <a:pPr algn="ctr"/>
            <a:r>
              <a:rPr lang="en-IN" sz="3200" b="1" dirty="0"/>
              <a:t>Reference Model</a:t>
            </a:r>
            <a:endParaRPr lang="sr-Latn-RS" sz="3200" b="1" dirty="0"/>
          </a:p>
        </p:txBody>
      </p:sp>
      <p:graphicFrame>
        <p:nvGraphicFramePr>
          <p:cNvPr id="5" name="Google Shape;146;g5e4b99d904_1_12"/>
          <p:cNvGraphicFramePr/>
          <p:nvPr>
            <p:extLst>
              <p:ext uri="{D42A27DB-BD31-4B8C-83A1-F6EECF244321}">
                <p14:modId xmlns:p14="http://schemas.microsoft.com/office/powerpoint/2010/main" val="816655616"/>
              </p:ext>
            </p:extLst>
          </p:nvPr>
        </p:nvGraphicFramePr>
        <p:xfrm>
          <a:off x="2395777" y="1843616"/>
          <a:ext cx="7239000" cy="380120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405075">
                <a:tc>
                  <a:txBody>
                    <a:bodyPr/>
                    <a:lstStyle/>
                    <a:p>
                      <a:pPr marL="0" lvl="0" indent="0" algn="l" rtl="0">
                        <a:spcBef>
                          <a:spcPts val="0"/>
                        </a:spcBef>
                        <a:spcAft>
                          <a:spcPts val="0"/>
                        </a:spcAft>
                        <a:buNone/>
                      </a:pPr>
                      <a:r>
                        <a:rPr lang="en-US" sz="2000" dirty="0">
                          <a:solidFill>
                            <a:schemeClr val="tx1"/>
                          </a:solidFill>
                        </a:rPr>
                        <a:t>Data Accumulation</a:t>
                      </a:r>
                      <a:endParaRPr sz="2000" dirty="0">
                        <a:solidFill>
                          <a:schemeClr val="tx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2000" dirty="0">
                          <a:solidFill>
                            <a:schemeClr val="tx1"/>
                          </a:solidFill>
                        </a:rPr>
                        <a:t>The data is uploaded in Google</a:t>
                      </a:r>
                      <a:r>
                        <a:rPr lang="en-US" sz="2000" baseline="0" dirty="0">
                          <a:solidFill>
                            <a:schemeClr val="tx1"/>
                          </a:solidFill>
                        </a:rPr>
                        <a:t> Firebase</a:t>
                      </a:r>
                      <a:r>
                        <a:rPr lang="en-US" sz="2000" dirty="0">
                          <a:solidFill>
                            <a:schemeClr val="tx1"/>
                          </a:solidFill>
                        </a:rPr>
                        <a:t>.</a:t>
                      </a:r>
                      <a:endParaRPr sz="2000" dirty="0">
                        <a:solidFill>
                          <a:schemeClr val="tx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530050">
                <a:tc>
                  <a:txBody>
                    <a:bodyPr/>
                    <a:lstStyle/>
                    <a:p>
                      <a:pPr marL="0" lvl="0" indent="0" algn="l" rtl="0">
                        <a:spcBef>
                          <a:spcPts val="0"/>
                        </a:spcBef>
                        <a:spcAft>
                          <a:spcPts val="0"/>
                        </a:spcAft>
                        <a:buNone/>
                      </a:pPr>
                      <a:r>
                        <a:rPr lang="en-US" sz="2000">
                          <a:solidFill>
                            <a:schemeClr val="tx1"/>
                          </a:solidFill>
                        </a:rPr>
                        <a:t>Data Abstraction</a:t>
                      </a:r>
                      <a:endParaRPr sz="2000">
                        <a:solidFill>
                          <a:schemeClr val="tx1"/>
                        </a:solidFill>
                      </a:endParaRPr>
                    </a:p>
                    <a:p>
                      <a:pPr marL="0" lvl="0" indent="0" algn="l" rtl="0">
                        <a:spcBef>
                          <a:spcPts val="0"/>
                        </a:spcBef>
                        <a:spcAft>
                          <a:spcPts val="0"/>
                        </a:spcAft>
                        <a:buNone/>
                      </a:pPr>
                      <a:endParaRPr sz="2000">
                        <a:solidFill>
                          <a:schemeClr val="tx1"/>
                        </a:solidFill>
                      </a:endParaRPr>
                    </a:p>
                    <a:p>
                      <a:pPr marL="0" lvl="0" indent="0" algn="l" rtl="0">
                        <a:spcBef>
                          <a:spcPts val="0"/>
                        </a:spcBef>
                        <a:spcAft>
                          <a:spcPts val="0"/>
                        </a:spcAft>
                        <a:buNone/>
                      </a:pPr>
                      <a:endParaRPr sz="2000">
                        <a:solidFill>
                          <a:schemeClr val="tx1"/>
                        </a:solidFill>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480"/>
                        </a:spcBef>
                        <a:spcAft>
                          <a:spcPts val="0"/>
                        </a:spcAft>
                        <a:buNone/>
                      </a:pPr>
                      <a:r>
                        <a:rPr lang="en-IN" sz="2000" b="0" i="0" u="none" strike="noStrike" cap="none" dirty="0">
                          <a:solidFill>
                            <a:schemeClr val="tx1"/>
                          </a:solidFill>
                          <a:effectLst/>
                          <a:latin typeface="Arial"/>
                          <a:cs typeface="Arial"/>
                          <a:sym typeface="Arial"/>
                        </a:rPr>
                        <a:t>C</a:t>
                      </a:r>
                      <a:r>
                        <a:rPr lang="en-US" sz="2000" dirty="0" err="1">
                          <a:solidFill>
                            <a:schemeClr val="tx1"/>
                          </a:solidFill>
                        </a:rPr>
                        <a:t>onsole</a:t>
                      </a:r>
                      <a:r>
                        <a:rPr lang="en-US" sz="2000" dirty="0">
                          <a:solidFill>
                            <a:schemeClr val="tx1"/>
                          </a:solidFill>
                        </a:rPr>
                        <a:t> is provided to the users to find the quantity</a:t>
                      </a:r>
                      <a:r>
                        <a:rPr lang="en-US" sz="2000" baseline="0" dirty="0">
                          <a:solidFill>
                            <a:schemeClr val="tx1"/>
                          </a:solidFill>
                        </a:rPr>
                        <a:t> of water used by them</a:t>
                      </a:r>
                      <a:r>
                        <a:rPr lang="en-US" sz="2000" dirty="0">
                          <a:solidFill>
                            <a:schemeClr val="tx1"/>
                          </a:solidFill>
                        </a:rPr>
                        <a:t>.</a:t>
                      </a:r>
                      <a:endParaRPr sz="2000" dirty="0">
                        <a:solidFill>
                          <a:schemeClr val="tx1"/>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866075">
                <a:tc>
                  <a:txBody>
                    <a:bodyPr/>
                    <a:lstStyle/>
                    <a:p>
                      <a:pPr marL="0" lvl="0" indent="0" algn="l" rtl="0">
                        <a:spcBef>
                          <a:spcPts val="0"/>
                        </a:spcBef>
                        <a:spcAft>
                          <a:spcPts val="0"/>
                        </a:spcAft>
                        <a:buNone/>
                      </a:pPr>
                      <a:r>
                        <a:rPr lang="en-US" sz="2000" dirty="0">
                          <a:solidFill>
                            <a:schemeClr val="tx1"/>
                          </a:solidFill>
                        </a:rPr>
                        <a:t>Application</a:t>
                      </a:r>
                      <a:endParaRPr sz="2000" dirty="0">
                        <a:solidFill>
                          <a:schemeClr val="tx1"/>
                        </a:solidFill>
                      </a:endParaRPr>
                    </a:p>
                  </a:txBody>
                  <a:tcPr marL="91425" marR="91425" marT="91425" marB="91425"/>
                </a:tc>
                <a:tc>
                  <a:txBody>
                    <a:bodyPr/>
                    <a:lstStyle/>
                    <a:p>
                      <a:pPr marL="0" lvl="0" indent="0" algn="l" rtl="0">
                        <a:spcBef>
                          <a:spcPts val="0"/>
                        </a:spcBef>
                        <a:spcAft>
                          <a:spcPts val="0"/>
                        </a:spcAft>
                        <a:buNone/>
                      </a:pPr>
                      <a:r>
                        <a:rPr lang="en-US" sz="2000" dirty="0">
                          <a:solidFill>
                            <a:schemeClr val="tx1"/>
                          </a:solidFill>
                        </a:rPr>
                        <a:t>Application which displays the quantity and parameters</a:t>
                      </a:r>
                      <a:endParaRPr sz="2000" dirty="0">
                        <a:solidFill>
                          <a:schemeClr val="tx1"/>
                        </a:solidFill>
                      </a:endParaRPr>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19087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5400" y="1689048"/>
            <a:ext cx="11161240" cy="1200329"/>
          </a:xfrm>
          <a:prstGeom prst="rect">
            <a:avLst/>
          </a:prstGeom>
          <a:noFill/>
        </p:spPr>
        <p:txBody>
          <a:bodyPr wrap="square" rtlCol="0">
            <a:spAutoFit/>
          </a:bodyPr>
          <a:lstStyle/>
          <a:p>
            <a:pPr marL="342900" indent="-342900" fontAlgn="base">
              <a:buFont typeface="Wingdings" pitchFamily="2" charset="2"/>
              <a:buChar char="Ø"/>
            </a:pPr>
            <a:r>
              <a:rPr lang="en-IN" sz="2400" b="1" dirty="0">
                <a:solidFill>
                  <a:schemeClr val="bg1"/>
                </a:solidFill>
              </a:rPr>
              <a:t>Large Flats and societies</a:t>
            </a:r>
          </a:p>
          <a:p>
            <a:pPr marL="342900" indent="-342900" fontAlgn="base">
              <a:buFont typeface="Wingdings" pitchFamily="2" charset="2"/>
              <a:buChar char="Ø"/>
            </a:pPr>
            <a:r>
              <a:rPr lang="en-IN" sz="2400" b="1" dirty="0">
                <a:solidFill>
                  <a:schemeClr val="bg1"/>
                </a:solidFill>
              </a:rPr>
              <a:t>Big malls</a:t>
            </a:r>
          </a:p>
          <a:p>
            <a:pPr marL="342900" indent="-342900" fontAlgn="base">
              <a:buFont typeface="Wingdings" pitchFamily="2" charset="2"/>
              <a:buChar char="Ø"/>
            </a:pPr>
            <a:r>
              <a:rPr lang="en-IN" sz="2400" b="1" dirty="0">
                <a:solidFill>
                  <a:schemeClr val="bg1"/>
                </a:solidFill>
              </a:rPr>
              <a:t>Tamil Nadu Government</a:t>
            </a:r>
          </a:p>
        </p:txBody>
      </p:sp>
      <p:sp>
        <p:nvSpPr>
          <p:cNvPr id="9" name="TextBox 8"/>
          <p:cNvSpPr txBox="1"/>
          <p:nvPr/>
        </p:nvSpPr>
        <p:spPr>
          <a:xfrm>
            <a:off x="2567607" y="769148"/>
            <a:ext cx="6895345" cy="583565"/>
          </a:xfrm>
          <a:prstGeom prst="rect">
            <a:avLst/>
          </a:prstGeom>
          <a:noFill/>
        </p:spPr>
        <p:txBody>
          <a:bodyPr wrap="square" rtlCol="0">
            <a:spAutoFit/>
          </a:bodyPr>
          <a:lstStyle/>
          <a:p>
            <a:pPr algn="ctr"/>
            <a:r>
              <a:rPr lang="en-IN" altLang="en-IN" sz="3200" b="1" dirty="0"/>
              <a:t>Target Audience</a:t>
            </a:r>
            <a:endParaRPr lang="sr-Latn-RS" sz="3200" b="1" dirty="0"/>
          </a:p>
        </p:txBody>
      </p:sp>
      <p:pic>
        <p:nvPicPr>
          <p:cNvPr id="3076" name="Picture 4" descr="Image result for large flat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547"/>
          <a:stretch/>
        </p:blipFill>
        <p:spPr bwMode="auto">
          <a:xfrm>
            <a:off x="880611" y="3243495"/>
            <a:ext cx="4296506" cy="29346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outside view of ma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898" y="3285818"/>
            <a:ext cx="6050742" cy="207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80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47751" y="769148"/>
            <a:ext cx="4478827" cy="583565"/>
          </a:xfrm>
          <a:prstGeom prst="rect">
            <a:avLst/>
          </a:prstGeom>
          <a:noFill/>
        </p:spPr>
        <p:txBody>
          <a:bodyPr wrap="square" rtlCol="0">
            <a:spAutoFit/>
          </a:bodyPr>
          <a:lstStyle/>
          <a:p>
            <a:pPr algn="ctr"/>
            <a:r>
              <a:rPr lang="en-IN" sz="3200" b="1" dirty="0"/>
              <a:t>Future</a:t>
            </a:r>
            <a:endParaRPr lang="sr-Latn-RS" sz="3200" b="1" dirty="0"/>
          </a:p>
        </p:txBody>
      </p:sp>
      <p:sp>
        <p:nvSpPr>
          <p:cNvPr id="2" name="TextBox 1"/>
          <p:cNvSpPr txBox="1"/>
          <p:nvPr/>
        </p:nvSpPr>
        <p:spPr>
          <a:xfrm>
            <a:off x="618186" y="1751527"/>
            <a:ext cx="6928834" cy="369332"/>
          </a:xfrm>
          <a:prstGeom prst="rect">
            <a:avLst/>
          </a:prstGeom>
          <a:noFill/>
        </p:spPr>
        <p:txBody>
          <a:bodyPr wrap="square" rtlCol="0">
            <a:spAutoFit/>
          </a:bodyPr>
          <a:lstStyle/>
          <a:p>
            <a:endParaRPr lang="en-IN" dirty="0"/>
          </a:p>
        </p:txBody>
      </p:sp>
      <p:sp>
        <p:nvSpPr>
          <p:cNvPr id="3" name="TextBox 2"/>
          <p:cNvSpPr txBox="1"/>
          <p:nvPr/>
        </p:nvSpPr>
        <p:spPr>
          <a:xfrm>
            <a:off x="940158" y="1747165"/>
            <a:ext cx="8448541" cy="1446550"/>
          </a:xfrm>
          <a:prstGeom prst="rect">
            <a:avLst/>
          </a:prstGeom>
          <a:noFill/>
        </p:spPr>
        <p:txBody>
          <a:bodyPr wrap="square" rtlCol="0">
            <a:spAutoFit/>
          </a:bodyPr>
          <a:lstStyle/>
          <a:p>
            <a:pPr marL="285750" indent="-285750">
              <a:buFont typeface="Wingdings" pitchFamily="2" charset="2"/>
              <a:buChar char="Ø"/>
            </a:pPr>
            <a:r>
              <a:rPr lang="en-IN" sz="2200" dirty="0">
                <a:solidFill>
                  <a:schemeClr val="bg1"/>
                </a:solidFill>
              </a:rPr>
              <a:t>Using smart water meter, usage pattern can be found.</a:t>
            </a:r>
          </a:p>
          <a:p>
            <a:pPr marL="285750" indent="-285750">
              <a:buFont typeface="Wingdings" pitchFamily="2" charset="2"/>
              <a:buChar char="Ø"/>
            </a:pPr>
            <a:r>
              <a:rPr lang="en-IN" sz="2200" dirty="0">
                <a:solidFill>
                  <a:schemeClr val="bg1"/>
                </a:solidFill>
              </a:rPr>
              <a:t>The data obtained can be analysed using Machine Learning which will be helpful for water resource planning</a:t>
            </a:r>
          </a:p>
          <a:p>
            <a:pPr marL="285750" indent="-285750">
              <a:buFont typeface="Wingdings" pitchFamily="2" charset="2"/>
              <a:buChar char="Ø"/>
            </a:pPr>
            <a:r>
              <a:rPr lang="en-IN" sz="2200" dirty="0">
                <a:solidFill>
                  <a:schemeClr val="bg1"/>
                </a:solidFill>
              </a:rPr>
              <a:t>Proper implementation of water leak detection.</a:t>
            </a:r>
          </a:p>
        </p:txBody>
      </p:sp>
      <p:pic>
        <p:nvPicPr>
          <p:cNvPr id="10242" name="Picture 2" descr="Image result for machine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5855" r="11415"/>
          <a:stretch/>
        </p:blipFill>
        <p:spPr bwMode="auto">
          <a:xfrm>
            <a:off x="1345841" y="3631801"/>
            <a:ext cx="3818587" cy="262519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water lea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919" y="3631801"/>
            <a:ext cx="4650806" cy="263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1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8186" y="1751527"/>
            <a:ext cx="6928834" cy="369332"/>
          </a:xfrm>
          <a:prstGeom prst="rect">
            <a:avLst/>
          </a:prstGeom>
          <a:noFill/>
        </p:spPr>
        <p:txBody>
          <a:bodyPr wrap="square" rtlCol="0">
            <a:spAutoFit/>
          </a:bodyPr>
          <a:lstStyle/>
          <a:p>
            <a:endParaRPr lang="en-IN" dirty="0"/>
          </a:p>
        </p:txBody>
      </p:sp>
      <p:sp>
        <p:nvSpPr>
          <p:cNvPr id="4" name="Rectangle 3"/>
          <p:cNvSpPr/>
          <p:nvPr/>
        </p:nvSpPr>
        <p:spPr>
          <a:xfrm>
            <a:off x="3979572" y="2878324"/>
            <a:ext cx="4270400"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effectLst>
                  <a:outerShdw blurRad="50800" dist="39000" dir="5460000" algn="tl">
                    <a:srgbClr val="000000">
                      <a:alpha val="38000"/>
                    </a:srgbClr>
                  </a:outerShdw>
                </a:effectLst>
              </a:rPr>
              <a:t>THANK YOU</a:t>
            </a:r>
          </a:p>
        </p:txBody>
      </p:sp>
      <p:sp>
        <p:nvSpPr>
          <p:cNvPr id="5" name="TextBox 4"/>
          <p:cNvSpPr txBox="1"/>
          <p:nvPr/>
        </p:nvSpPr>
        <p:spPr>
          <a:xfrm>
            <a:off x="8113691" y="4443212"/>
            <a:ext cx="3464417" cy="1477328"/>
          </a:xfrm>
          <a:prstGeom prst="rect">
            <a:avLst/>
          </a:prstGeom>
          <a:noFill/>
        </p:spPr>
        <p:txBody>
          <a:bodyPr wrap="square" rtlCol="0">
            <a:spAutoFit/>
          </a:bodyPr>
          <a:lstStyle/>
          <a:p>
            <a:r>
              <a:rPr lang="en-IN" dirty="0"/>
              <a:t>By</a:t>
            </a:r>
          </a:p>
          <a:p>
            <a:r>
              <a:rPr lang="en-IN" dirty="0"/>
              <a:t>Neeraj Menon S</a:t>
            </a:r>
          </a:p>
          <a:p>
            <a:r>
              <a:rPr lang="en-IN" dirty="0" err="1"/>
              <a:t>K.Rohith</a:t>
            </a:r>
            <a:r>
              <a:rPr lang="en-IN" dirty="0"/>
              <a:t> Kumar</a:t>
            </a:r>
          </a:p>
          <a:p>
            <a:r>
              <a:rPr lang="en-IN" dirty="0"/>
              <a:t>Roshan R Bhat</a:t>
            </a:r>
          </a:p>
          <a:p>
            <a:r>
              <a:rPr lang="en-IN" dirty="0"/>
              <a:t>Hamad </a:t>
            </a:r>
            <a:r>
              <a:rPr lang="en-IN" dirty="0" err="1"/>
              <a:t>Yousuff</a:t>
            </a:r>
            <a:endParaRPr lang="en-IN" dirty="0"/>
          </a:p>
        </p:txBody>
      </p:sp>
    </p:spTree>
    <p:extLst>
      <p:ext uri="{BB962C8B-B14F-4D97-AF65-F5344CB8AC3E}">
        <p14:creationId xmlns:p14="http://schemas.microsoft.com/office/powerpoint/2010/main" val="41812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5400" y="1689048"/>
            <a:ext cx="11161240" cy="1200329"/>
          </a:xfrm>
          <a:prstGeom prst="rect">
            <a:avLst/>
          </a:prstGeom>
          <a:noFill/>
        </p:spPr>
        <p:txBody>
          <a:bodyPr wrap="square" rtlCol="0">
            <a:spAutoFit/>
          </a:bodyPr>
          <a:lstStyle/>
          <a:p>
            <a:pPr marL="285750" indent="-285750" fontAlgn="base">
              <a:buFont typeface="Wingdings" pitchFamily="2" charset="2"/>
              <a:buChar char="Ø"/>
            </a:pPr>
            <a:r>
              <a:rPr lang="en-IN" b="1" dirty="0">
                <a:solidFill>
                  <a:schemeClr val="bg1"/>
                </a:solidFill>
              </a:rPr>
              <a:t>India is facing its worst-ever water crisis, with some 600 million people facing acute water shortage. </a:t>
            </a:r>
          </a:p>
          <a:p>
            <a:pPr marL="285750" indent="-285750" fontAlgn="base">
              <a:buFont typeface="Wingdings" pitchFamily="2" charset="2"/>
              <a:buChar char="Ø"/>
            </a:pPr>
            <a:r>
              <a:rPr lang="en-IN" b="1" dirty="0">
                <a:solidFill>
                  <a:schemeClr val="bg1"/>
                </a:solidFill>
              </a:rPr>
              <a:t>Many end up relying on private water suppliers or tankers paid for the by the government. </a:t>
            </a:r>
          </a:p>
          <a:p>
            <a:pPr marL="285750" indent="-285750" fontAlgn="base">
              <a:buFont typeface="Wingdings" pitchFamily="2" charset="2"/>
              <a:buChar char="Ø"/>
            </a:pPr>
            <a:r>
              <a:rPr lang="en-IN" b="1" dirty="0">
                <a:solidFill>
                  <a:schemeClr val="bg1"/>
                </a:solidFill>
              </a:rPr>
              <a:t>As cities and towns grow, the pressure on urban water resources is expected to increase - the report estimates that demand will be twice as much as available supply by 2030. </a:t>
            </a:r>
          </a:p>
        </p:txBody>
      </p:sp>
      <p:sp>
        <p:nvSpPr>
          <p:cNvPr id="9" name="TextBox 8"/>
          <p:cNvSpPr txBox="1"/>
          <p:nvPr/>
        </p:nvSpPr>
        <p:spPr>
          <a:xfrm>
            <a:off x="2567607" y="769148"/>
            <a:ext cx="6895345" cy="583565"/>
          </a:xfrm>
          <a:prstGeom prst="rect">
            <a:avLst/>
          </a:prstGeom>
          <a:noFill/>
        </p:spPr>
        <p:txBody>
          <a:bodyPr wrap="square" rtlCol="0">
            <a:spAutoFit/>
          </a:bodyPr>
          <a:lstStyle/>
          <a:p>
            <a:pPr algn="ctr"/>
            <a:r>
              <a:rPr lang="en-IN" altLang="en-IN" sz="3200" b="1" dirty="0"/>
              <a:t>Problem Statement</a:t>
            </a:r>
            <a:endParaRPr lang="sr-Latn-RS" sz="3200" b="1" dirty="0"/>
          </a:p>
        </p:txBody>
      </p:sp>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070" t="2678" r="1860" b="5848"/>
          <a:stretch/>
        </p:blipFill>
        <p:spPr bwMode="auto">
          <a:xfrm>
            <a:off x="3842393" y="3230975"/>
            <a:ext cx="4345771" cy="310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2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5400" y="1689048"/>
            <a:ext cx="11161240" cy="923330"/>
          </a:xfrm>
          <a:prstGeom prst="rect">
            <a:avLst/>
          </a:prstGeom>
          <a:noFill/>
        </p:spPr>
        <p:txBody>
          <a:bodyPr wrap="square" rtlCol="0">
            <a:spAutoFit/>
          </a:bodyPr>
          <a:lstStyle/>
          <a:p>
            <a:pPr marL="285750" indent="-285750" fontAlgn="base">
              <a:buFont typeface="Wingdings" pitchFamily="2" charset="2"/>
              <a:buChar char="Ø"/>
            </a:pPr>
            <a:r>
              <a:rPr lang="en-IN" b="1" dirty="0">
                <a:solidFill>
                  <a:schemeClr val="bg1"/>
                </a:solidFill>
              </a:rPr>
              <a:t>For the time being water is subsidised in India, but who says it will be so, in a span of 5-10 years. As the saying goes “There is no use of crying over split milk”, so it is high time we start to save water.</a:t>
            </a:r>
          </a:p>
          <a:p>
            <a:pPr marL="285750" indent="-285750" fontAlgn="base">
              <a:buFont typeface="Wingdings" pitchFamily="2" charset="2"/>
              <a:buChar char="q"/>
            </a:pPr>
            <a:endParaRPr lang="en-IN" b="1" dirty="0">
              <a:solidFill>
                <a:schemeClr val="bg1"/>
              </a:solidFill>
            </a:endParaRPr>
          </a:p>
        </p:txBody>
      </p:sp>
      <p:sp>
        <p:nvSpPr>
          <p:cNvPr id="9" name="TextBox 8"/>
          <p:cNvSpPr txBox="1"/>
          <p:nvPr/>
        </p:nvSpPr>
        <p:spPr>
          <a:xfrm>
            <a:off x="2567607" y="769148"/>
            <a:ext cx="6895345" cy="583565"/>
          </a:xfrm>
          <a:prstGeom prst="rect">
            <a:avLst/>
          </a:prstGeom>
          <a:noFill/>
        </p:spPr>
        <p:txBody>
          <a:bodyPr wrap="square" rtlCol="0">
            <a:spAutoFit/>
          </a:bodyPr>
          <a:lstStyle/>
          <a:p>
            <a:pPr algn="ctr"/>
            <a:r>
              <a:rPr lang="en-IN" altLang="en-IN" sz="3200" b="1" dirty="0"/>
              <a:t>Problem Statement</a:t>
            </a:r>
            <a:endParaRPr lang="sr-Latn-RS" sz="3200" b="1"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235" t="48417" r="11264" b="11518"/>
          <a:stretch/>
        </p:blipFill>
        <p:spPr bwMode="auto">
          <a:xfrm>
            <a:off x="695399" y="3000844"/>
            <a:ext cx="5319879" cy="2958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468" t="37104" r="30038" b="17474"/>
          <a:stretch/>
        </p:blipFill>
        <p:spPr bwMode="auto">
          <a:xfrm>
            <a:off x="6533597" y="2890969"/>
            <a:ext cx="4915721" cy="317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64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33716" y="769145"/>
            <a:ext cx="10367682" cy="584775"/>
          </a:xfrm>
          <a:prstGeom prst="rect">
            <a:avLst/>
          </a:prstGeom>
          <a:noFill/>
        </p:spPr>
        <p:txBody>
          <a:bodyPr wrap="square" rtlCol="0">
            <a:spAutoFit/>
          </a:bodyPr>
          <a:lstStyle/>
          <a:p>
            <a:pPr algn="ctr"/>
            <a:r>
              <a:rPr lang="en-IN" sz="3200" b="1" dirty="0"/>
              <a:t>3 myths why apartments do not implement water metering</a:t>
            </a:r>
            <a:endParaRPr lang="sr-Latn-RS" sz="3200" b="1" dirty="0"/>
          </a:p>
        </p:txBody>
      </p:sp>
      <p:pic>
        <p:nvPicPr>
          <p:cNvPr id="205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7517" t="34169" r="65759" b="7570"/>
          <a:stretch/>
        </p:blipFill>
        <p:spPr bwMode="auto">
          <a:xfrm>
            <a:off x="847166" y="1919509"/>
            <a:ext cx="2998694" cy="3675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6276" t="33293" r="37268" b="8987"/>
          <a:stretch/>
        </p:blipFill>
        <p:spPr bwMode="auto">
          <a:xfrm>
            <a:off x="4531657" y="1964144"/>
            <a:ext cx="2971801" cy="36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4692" t="33774" r="8540" b="7570"/>
          <a:stretch/>
        </p:blipFill>
        <p:spPr bwMode="auto">
          <a:xfrm>
            <a:off x="8350622" y="1948105"/>
            <a:ext cx="2971801" cy="366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7059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43867" y="666113"/>
            <a:ext cx="4747379" cy="584775"/>
          </a:xfrm>
          <a:prstGeom prst="rect">
            <a:avLst/>
          </a:prstGeom>
          <a:noFill/>
        </p:spPr>
        <p:txBody>
          <a:bodyPr wrap="square" rtlCol="0">
            <a:spAutoFit/>
          </a:bodyPr>
          <a:lstStyle/>
          <a:p>
            <a:pPr algn="ctr"/>
            <a:r>
              <a:rPr lang="en-IN" sz="3200" b="1" dirty="0"/>
              <a:t>Statistics</a:t>
            </a:r>
            <a:endParaRPr lang="sr-Latn-RS" sz="3200" b="1"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32" t="18611" r="12498" b="18132"/>
          <a:stretch/>
        </p:blipFill>
        <p:spPr bwMode="auto">
          <a:xfrm>
            <a:off x="1914688" y="1745118"/>
            <a:ext cx="8205736" cy="360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5523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95400" y="1689048"/>
            <a:ext cx="11161240" cy="1754326"/>
          </a:xfrm>
          <a:prstGeom prst="rect">
            <a:avLst/>
          </a:prstGeom>
          <a:noFill/>
        </p:spPr>
        <p:txBody>
          <a:bodyPr wrap="square" rtlCol="0">
            <a:spAutoFit/>
          </a:bodyPr>
          <a:lstStyle/>
          <a:p>
            <a:pPr marL="285750" indent="-285750" fontAlgn="base">
              <a:buFont typeface="Wingdings" pitchFamily="2" charset="2"/>
              <a:buChar char="Ø"/>
            </a:pPr>
            <a:r>
              <a:rPr lang="en-IN" dirty="0">
                <a:solidFill>
                  <a:schemeClr val="bg1"/>
                </a:solidFill>
              </a:rPr>
              <a:t>EVWD entered into a $2m deal with water works equipment supplier Equarius Waterworks of Torrance to deploy an AMI project</a:t>
            </a:r>
          </a:p>
          <a:p>
            <a:pPr marL="285750" indent="-285750" fontAlgn="base">
              <a:buFont typeface="Wingdings" pitchFamily="2" charset="2"/>
              <a:buChar char="Ø"/>
            </a:pPr>
            <a:r>
              <a:rPr lang="en-IN" dirty="0">
                <a:solidFill>
                  <a:schemeClr val="bg1"/>
                </a:solidFill>
              </a:rPr>
              <a:t>The five-year contract allows the California state water utility to replace existing water meters with smart meters to ensure accurate billing as well as to help customers to reduce their water usage and costs</a:t>
            </a:r>
          </a:p>
          <a:p>
            <a:pPr marL="285750" indent="-285750" fontAlgn="base">
              <a:buFont typeface="Wingdings" pitchFamily="2" charset="2"/>
              <a:buChar char="Ø"/>
            </a:pPr>
            <a:r>
              <a:rPr lang="en-IN" dirty="0">
                <a:solidFill>
                  <a:schemeClr val="bg1"/>
                </a:solidFill>
              </a:rPr>
              <a:t>The project will be funded by a loan granted the local water district by the California Department of Water Resources</a:t>
            </a:r>
            <a:endParaRPr lang="en-IN" b="1" dirty="0">
              <a:solidFill>
                <a:schemeClr val="bg1"/>
              </a:solidFill>
            </a:endParaRPr>
          </a:p>
        </p:txBody>
      </p:sp>
      <p:sp>
        <p:nvSpPr>
          <p:cNvPr id="9" name="TextBox 8"/>
          <p:cNvSpPr txBox="1"/>
          <p:nvPr/>
        </p:nvSpPr>
        <p:spPr>
          <a:xfrm>
            <a:off x="2425940" y="765564"/>
            <a:ext cx="6895345" cy="583565"/>
          </a:xfrm>
          <a:prstGeom prst="rect">
            <a:avLst/>
          </a:prstGeom>
          <a:noFill/>
        </p:spPr>
        <p:txBody>
          <a:bodyPr wrap="square" rtlCol="0">
            <a:spAutoFit/>
          </a:bodyPr>
          <a:lstStyle/>
          <a:p>
            <a:pPr algn="ctr"/>
            <a:r>
              <a:rPr lang="en-IN" altLang="en-IN" sz="3200" b="1" dirty="0"/>
              <a:t>Existing Plans</a:t>
            </a:r>
            <a:endParaRPr lang="sr-Latn-RS" sz="3200" b="1" dirty="0"/>
          </a:p>
        </p:txBody>
      </p:sp>
      <p:pic>
        <p:nvPicPr>
          <p:cNvPr id="4100"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2080" r="2080" b="6298"/>
          <a:stretch/>
        </p:blipFill>
        <p:spPr bwMode="auto">
          <a:xfrm>
            <a:off x="3599349" y="3443374"/>
            <a:ext cx="4833547" cy="2930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178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6287" y="2081530"/>
            <a:ext cx="10179425" cy="1015663"/>
          </a:xfrm>
          <a:prstGeom prst="rect">
            <a:avLst/>
          </a:prstGeom>
          <a:noFill/>
        </p:spPr>
        <p:txBody>
          <a:bodyPr wrap="square" rtlCol="0">
            <a:spAutoFit/>
          </a:bodyPr>
          <a:lstStyle/>
          <a:p>
            <a:r>
              <a:rPr lang="en-IN" sz="2000" b="1" dirty="0">
                <a:solidFill>
                  <a:schemeClr val="bg1"/>
                </a:solidFill>
              </a:rPr>
              <a:t>Smart Water Metering System aims to give consumers  the information that they need to make intelligent decisions, the ability to execute those decisions and a variety of choices leading to substantial benefits they would not have enjoyed otherwise.</a:t>
            </a:r>
          </a:p>
        </p:txBody>
      </p:sp>
      <p:sp>
        <p:nvSpPr>
          <p:cNvPr id="5" name="TextBox 4"/>
          <p:cNvSpPr txBox="1"/>
          <p:nvPr/>
        </p:nvSpPr>
        <p:spPr>
          <a:xfrm>
            <a:off x="1006287" y="3199896"/>
            <a:ext cx="5190566" cy="3570208"/>
          </a:xfrm>
          <a:prstGeom prst="rect">
            <a:avLst/>
          </a:prstGeom>
          <a:noFill/>
        </p:spPr>
        <p:txBody>
          <a:bodyPr wrap="square" rtlCol="0">
            <a:spAutoFit/>
          </a:bodyPr>
          <a:lstStyle/>
          <a:p>
            <a:r>
              <a:rPr lang="en-IN" sz="2200" b="1" dirty="0">
                <a:solidFill>
                  <a:schemeClr val="bg1"/>
                </a:solidFill>
              </a:rPr>
              <a:t>Our Primary focus:</a:t>
            </a:r>
          </a:p>
          <a:p>
            <a:pPr marL="342900" indent="-342900">
              <a:buFont typeface="Wingdings" panose="05000000000000000000" pitchFamily="2" charset="2"/>
              <a:buChar char="ü"/>
            </a:pPr>
            <a:endParaRPr lang="en-IN" sz="2200" b="1" dirty="0">
              <a:solidFill>
                <a:schemeClr val="bg1"/>
              </a:solidFill>
            </a:endParaRPr>
          </a:p>
          <a:p>
            <a:pPr marL="342900" indent="-342900">
              <a:buFont typeface="Wingdings" pitchFamily="2" charset="2"/>
              <a:buChar char="Ø"/>
            </a:pPr>
            <a:r>
              <a:rPr lang="en-IN" sz="2200" b="1" dirty="0">
                <a:solidFill>
                  <a:schemeClr val="bg1"/>
                </a:solidFill>
              </a:rPr>
              <a:t>To track the consumed quantity</a:t>
            </a:r>
          </a:p>
          <a:p>
            <a:pPr marL="342900" indent="-342900">
              <a:buFont typeface="Wingdings" pitchFamily="2" charset="2"/>
              <a:buChar char="Ø"/>
            </a:pPr>
            <a:endParaRPr lang="en-IN" sz="2200" b="1" dirty="0">
              <a:solidFill>
                <a:schemeClr val="bg1"/>
              </a:solidFill>
            </a:endParaRPr>
          </a:p>
          <a:p>
            <a:pPr marL="342900" indent="-342900">
              <a:buFont typeface="Wingdings" pitchFamily="2" charset="2"/>
              <a:buChar char="Ø"/>
            </a:pPr>
            <a:r>
              <a:rPr lang="en-IN" sz="2200" b="1" dirty="0">
                <a:solidFill>
                  <a:schemeClr val="bg1"/>
                </a:solidFill>
              </a:rPr>
              <a:t>To </a:t>
            </a:r>
            <a:r>
              <a:rPr lang="en-US" altLang="en-IN" sz="2200" b="1" dirty="0">
                <a:solidFill>
                  <a:schemeClr val="bg1"/>
                </a:solidFill>
              </a:rPr>
              <a:t>ensure safety</a:t>
            </a:r>
            <a:endParaRPr lang="en-IN" sz="2200" b="1" dirty="0">
              <a:solidFill>
                <a:schemeClr val="bg1"/>
              </a:solidFill>
            </a:endParaRPr>
          </a:p>
          <a:p>
            <a:pPr marL="342900" indent="-342900">
              <a:buFont typeface="Wingdings" pitchFamily="2" charset="2"/>
              <a:buChar char="Ø"/>
            </a:pPr>
            <a:endParaRPr lang="en-IN" sz="2200" b="1" dirty="0">
              <a:solidFill>
                <a:schemeClr val="bg1"/>
              </a:solidFill>
            </a:endParaRPr>
          </a:p>
          <a:p>
            <a:pPr marL="342900" indent="-342900">
              <a:buFont typeface="Wingdings" pitchFamily="2" charset="2"/>
              <a:buChar char="Ø"/>
            </a:pPr>
            <a:r>
              <a:rPr lang="en-IN" sz="2200" b="1" dirty="0">
                <a:solidFill>
                  <a:schemeClr val="bg1"/>
                </a:solidFill>
              </a:rPr>
              <a:t>To detect leaks</a:t>
            </a:r>
          </a:p>
          <a:p>
            <a:pPr marL="1714500" lvl="3" indent="-342900" algn="ctr">
              <a:buFont typeface="Wingdings" panose="05000000000000000000" pitchFamily="2" charset="2"/>
              <a:buChar char="ü"/>
            </a:pPr>
            <a:endParaRPr lang="en-IN" sz="2400" dirty="0">
              <a:solidFill>
                <a:schemeClr val="bg1"/>
              </a:solidFill>
            </a:endParaRPr>
          </a:p>
          <a:p>
            <a:pPr algn="ctr"/>
            <a:endParaRPr lang="en-IN" sz="2400" dirty="0">
              <a:solidFill>
                <a:schemeClr val="bg1"/>
              </a:solidFill>
            </a:endParaRPr>
          </a:p>
          <a:p>
            <a:pPr marL="342900" indent="-342900" algn="ctr">
              <a:buFont typeface="Wingdings" panose="05000000000000000000" pitchFamily="2" charset="2"/>
              <a:buChar char="ü"/>
            </a:pPr>
            <a:endParaRPr lang="sr-Latn-RS" sz="2400" dirty="0">
              <a:solidFill>
                <a:schemeClr val="bg1"/>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754" y="1613849"/>
            <a:ext cx="7165886" cy="320907"/>
          </a:xfrm>
          <a:prstGeom prst="rect">
            <a:avLst/>
          </a:prstGeom>
        </p:spPr>
      </p:pic>
      <p:sp>
        <p:nvSpPr>
          <p:cNvPr id="11" name="TextBox 10"/>
          <p:cNvSpPr txBox="1"/>
          <p:nvPr/>
        </p:nvSpPr>
        <p:spPr>
          <a:xfrm>
            <a:off x="0" y="1189528"/>
            <a:ext cx="12192000" cy="583565"/>
          </a:xfrm>
          <a:prstGeom prst="rect">
            <a:avLst/>
          </a:prstGeom>
          <a:noFill/>
        </p:spPr>
        <p:txBody>
          <a:bodyPr wrap="square" rtlCol="0">
            <a:spAutoFit/>
          </a:bodyPr>
          <a:lstStyle/>
          <a:p>
            <a:pPr algn="ctr"/>
            <a:r>
              <a:rPr lang="en-US" altLang="en-IN" sz="3200" b="1" dirty="0"/>
              <a:t>NEER - </a:t>
            </a:r>
            <a:r>
              <a:rPr lang="en-IN" sz="3200" b="1" dirty="0"/>
              <a:t>Smart Water Meter</a:t>
            </a:r>
            <a:endParaRPr lang="sr-Latn-RS" sz="3200" b="1" dirty="0"/>
          </a:p>
        </p:txBody>
      </p:sp>
    </p:spTree>
    <p:extLst>
      <p:ext uri="{BB962C8B-B14F-4D97-AF65-F5344CB8AC3E}">
        <p14:creationId xmlns:p14="http://schemas.microsoft.com/office/powerpoint/2010/main" val="57601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https://www.performanceservices.com/files/image/advanced-meter-infrastructure-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4002" y="4192074"/>
            <a:ext cx="7590101" cy="19544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8186" y="850006"/>
            <a:ext cx="10341735" cy="2800767"/>
          </a:xfrm>
          <a:prstGeom prst="rect">
            <a:avLst/>
          </a:prstGeom>
          <a:noFill/>
        </p:spPr>
        <p:txBody>
          <a:bodyPr wrap="square" rtlCol="0">
            <a:spAutoFit/>
          </a:bodyPr>
          <a:lstStyle/>
          <a:p>
            <a:r>
              <a:rPr lang="en-IN" sz="2200" dirty="0">
                <a:solidFill>
                  <a:schemeClr val="bg1"/>
                </a:solidFill>
              </a:rPr>
              <a:t>Old mechanical meters degrade over time and may fail to provide accurate measurement readings.</a:t>
            </a:r>
          </a:p>
          <a:p>
            <a:endParaRPr lang="en-IN" sz="2200" dirty="0">
              <a:solidFill>
                <a:schemeClr val="bg1"/>
              </a:solidFill>
            </a:endParaRPr>
          </a:p>
          <a:p>
            <a:r>
              <a:rPr lang="en-IN" sz="2200" dirty="0">
                <a:solidFill>
                  <a:schemeClr val="bg1"/>
                </a:solidFill>
              </a:rPr>
              <a:t>Benefits:</a:t>
            </a:r>
          </a:p>
          <a:p>
            <a:pPr marL="342900" indent="-342900">
              <a:buFont typeface="Wingdings" pitchFamily="2" charset="2"/>
              <a:buChar char="Ø"/>
            </a:pPr>
            <a:r>
              <a:rPr lang="en-IN" sz="2200" dirty="0">
                <a:solidFill>
                  <a:schemeClr val="bg1"/>
                </a:solidFill>
              </a:rPr>
              <a:t>Timely water usage data</a:t>
            </a:r>
          </a:p>
          <a:p>
            <a:pPr marL="342900" indent="-342900">
              <a:buFont typeface="Wingdings" pitchFamily="2" charset="2"/>
              <a:buChar char="Ø"/>
            </a:pPr>
            <a:r>
              <a:rPr lang="en-IN" sz="2200" dirty="0">
                <a:solidFill>
                  <a:schemeClr val="bg1"/>
                </a:solidFill>
              </a:rPr>
              <a:t>Water revenue optimization</a:t>
            </a:r>
          </a:p>
          <a:p>
            <a:pPr marL="342900" indent="-342900">
              <a:buFont typeface="Wingdings" pitchFamily="2" charset="2"/>
              <a:buChar char="Ø"/>
            </a:pPr>
            <a:r>
              <a:rPr lang="en-IN" sz="2200">
                <a:solidFill>
                  <a:schemeClr val="bg1"/>
                </a:solidFill>
              </a:rPr>
              <a:t>Scalable</a:t>
            </a:r>
            <a:endParaRPr lang="en-IN" sz="2200" dirty="0">
              <a:solidFill>
                <a:schemeClr val="bg1"/>
              </a:solidFill>
            </a:endParaRPr>
          </a:p>
          <a:p>
            <a:pPr marL="342900" indent="-342900">
              <a:buFont typeface="Wingdings" pitchFamily="2" charset="2"/>
              <a:buChar char="Ø"/>
            </a:pPr>
            <a:r>
              <a:rPr lang="en-IN" sz="2200" dirty="0">
                <a:solidFill>
                  <a:schemeClr val="bg1"/>
                </a:solidFill>
              </a:rPr>
              <a:t>Water leak detection</a:t>
            </a:r>
          </a:p>
        </p:txBody>
      </p:sp>
    </p:spTree>
    <p:extLst>
      <p:ext uri="{BB962C8B-B14F-4D97-AF65-F5344CB8AC3E}">
        <p14:creationId xmlns:p14="http://schemas.microsoft.com/office/powerpoint/2010/main" val="4176622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ltrasonic sens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3057" y="4140819"/>
            <a:ext cx="2069702" cy="15826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 inch Water Flow Sensor - YF-G1 DN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349" y="4130691"/>
            <a:ext cx="1602887" cy="16028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67605" y="670788"/>
            <a:ext cx="6895345" cy="583565"/>
          </a:xfrm>
          <a:prstGeom prst="rect">
            <a:avLst/>
          </a:prstGeom>
          <a:noFill/>
        </p:spPr>
        <p:txBody>
          <a:bodyPr wrap="square" rtlCol="0">
            <a:spAutoFit/>
          </a:bodyPr>
          <a:lstStyle/>
          <a:p>
            <a:pPr algn="ctr"/>
            <a:r>
              <a:rPr lang="en-IN" sz="3200" b="1" dirty="0"/>
              <a:t>Hardware Requirements</a:t>
            </a:r>
            <a:endParaRPr lang="sr-Latn-RS" sz="3200" b="1" dirty="0"/>
          </a:p>
        </p:txBody>
      </p:sp>
      <p:sp>
        <p:nvSpPr>
          <p:cNvPr id="7" name="TextBox 6"/>
          <p:cNvSpPr txBox="1"/>
          <p:nvPr/>
        </p:nvSpPr>
        <p:spPr>
          <a:xfrm>
            <a:off x="824711" y="1296685"/>
            <a:ext cx="5190566" cy="3385542"/>
          </a:xfrm>
          <a:prstGeom prst="rect">
            <a:avLst/>
          </a:prstGeom>
          <a:noFill/>
        </p:spPr>
        <p:txBody>
          <a:bodyPr wrap="square" rtlCol="0">
            <a:spAutoFit/>
          </a:bodyPr>
          <a:lstStyle/>
          <a:p>
            <a:r>
              <a:rPr lang="en-IN" sz="2200" b="1" dirty="0">
                <a:solidFill>
                  <a:schemeClr val="bg1"/>
                </a:solidFill>
              </a:rPr>
              <a:t>Our Primary focus:</a:t>
            </a:r>
          </a:p>
          <a:p>
            <a:pPr marL="342900" indent="-342900">
              <a:buFont typeface="Wingdings" panose="05000000000000000000" pitchFamily="2" charset="2"/>
              <a:buChar char="ü"/>
            </a:pPr>
            <a:endParaRPr lang="en-IN" sz="2200" b="1" dirty="0">
              <a:solidFill>
                <a:schemeClr val="bg1"/>
              </a:solidFill>
            </a:endParaRPr>
          </a:p>
          <a:p>
            <a:pPr marL="342900" indent="-342900">
              <a:buFont typeface="Wingdings" pitchFamily="2" charset="2"/>
              <a:buChar char="Ø"/>
            </a:pPr>
            <a:r>
              <a:rPr lang="en-IN" sz="2200" b="1" dirty="0" err="1">
                <a:solidFill>
                  <a:schemeClr val="bg1"/>
                </a:solidFill>
              </a:rPr>
              <a:t>NodeMCU</a:t>
            </a:r>
            <a:endParaRPr lang="en-IN" sz="2200" b="1" dirty="0">
              <a:solidFill>
                <a:schemeClr val="bg1"/>
              </a:solidFill>
            </a:endParaRPr>
          </a:p>
          <a:p>
            <a:pPr marL="342900" indent="-342900">
              <a:buFont typeface="Wingdings" pitchFamily="2" charset="2"/>
              <a:buChar char="Ø"/>
            </a:pPr>
            <a:r>
              <a:rPr lang="en-IN" sz="2400" b="1" dirty="0">
                <a:solidFill>
                  <a:schemeClr val="bg1"/>
                </a:solidFill>
              </a:rPr>
              <a:t>Mechanical Flow Sensor</a:t>
            </a:r>
          </a:p>
          <a:p>
            <a:pPr marL="342900" indent="-342900">
              <a:buFont typeface="Wingdings" pitchFamily="2" charset="2"/>
              <a:buChar char="Ø"/>
            </a:pPr>
            <a:r>
              <a:rPr lang="en-IN" sz="2400" b="1" dirty="0">
                <a:solidFill>
                  <a:schemeClr val="bg1"/>
                </a:solidFill>
              </a:rPr>
              <a:t>Ultrasonic Sensor</a:t>
            </a:r>
          </a:p>
          <a:p>
            <a:pPr marL="342900" indent="-342900">
              <a:buFont typeface="Wingdings" pitchFamily="2" charset="2"/>
              <a:buChar char="Ø"/>
            </a:pPr>
            <a:r>
              <a:rPr lang="en-IN" sz="2400" b="1" dirty="0" err="1">
                <a:solidFill>
                  <a:schemeClr val="bg1"/>
                </a:solidFill>
              </a:rPr>
              <a:t>Arduino</a:t>
            </a:r>
            <a:r>
              <a:rPr lang="en-IN" sz="2400" b="1" dirty="0">
                <a:solidFill>
                  <a:schemeClr val="bg1"/>
                </a:solidFill>
              </a:rPr>
              <a:t> GSM Shield</a:t>
            </a:r>
            <a:endParaRPr lang="en-IN" sz="2800" dirty="0">
              <a:solidFill>
                <a:schemeClr val="bg1"/>
              </a:solidFill>
            </a:endParaRPr>
          </a:p>
          <a:p>
            <a:pPr marL="342900" indent="-342900">
              <a:buFont typeface="Wingdings" pitchFamily="2" charset="2"/>
              <a:buChar char="Ø"/>
            </a:pPr>
            <a:endParaRPr lang="en-IN" sz="2400" dirty="0">
              <a:solidFill>
                <a:schemeClr val="bg1"/>
              </a:solidFill>
            </a:endParaRPr>
          </a:p>
          <a:p>
            <a:pPr algn="ctr"/>
            <a:endParaRPr lang="en-IN" sz="2400" dirty="0">
              <a:solidFill>
                <a:schemeClr val="bg1"/>
              </a:solidFill>
            </a:endParaRPr>
          </a:p>
          <a:p>
            <a:pPr marL="342900" indent="-342900" algn="ctr">
              <a:buFont typeface="Wingdings" panose="05000000000000000000" pitchFamily="2" charset="2"/>
              <a:buChar char="ü"/>
            </a:pPr>
            <a:endParaRPr lang="sr-Latn-RS" sz="2400" dirty="0">
              <a:solidFill>
                <a:schemeClr val="bg1"/>
              </a:solidFill>
            </a:endParaRPr>
          </a:p>
        </p:txBody>
      </p:sp>
      <p:pic>
        <p:nvPicPr>
          <p:cNvPr id="2054" name="Picture 6" descr="Image result for motor pu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1728" y="1480653"/>
            <a:ext cx="1887414" cy="18874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node mcu"/>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30" b="14015"/>
          <a:stretch/>
        </p:blipFill>
        <p:spPr bwMode="auto">
          <a:xfrm>
            <a:off x="8013208" y="4031874"/>
            <a:ext cx="2235934" cy="169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969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524</TotalTime>
  <Words>451</Words>
  <Application>Microsoft Macintosh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Tw Cen MT</vt:lpstr>
      <vt:lpstr>Tw Cen MT Condensed</vt:lpstr>
      <vt:lpstr>Wingdings</vt:lpstr>
      <vt:lpstr>Wingdings 3</vt:lpstr>
      <vt:lpstr>Integral</vt:lpstr>
      <vt:lpstr>NEER – SMART WATER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Probability</dc:title>
  <dc:creator>Ganesh_2</dc:creator>
  <cp:lastModifiedBy>Neeraj Menon S</cp:lastModifiedBy>
  <cp:revision>64</cp:revision>
  <dcterms:created xsi:type="dcterms:W3CDTF">2013-12-04T13:48:39Z</dcterms:created>
  <dcterms:modified xsi:type="dcterms:W3CDTF">2019-10-24T15:15:48Z</dcterms:modified>
</cp:coreProperties>
</file>